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media/image10.svg" ContentType="image/svg+xml"/>
  <Override PartName="/ppt/media/image12.svg" ContentType="image/svg+xml"/>
  <Override PartName="/ppt/media/image14.svg" ContentType="image/svg+xml"/>
  <Override PartName="/ppt/media/image2.svg" ContentType="image/svg+xml"/>
  <Override PartName="/ppt/media/image4.svg" ContentType="image/svg+xml"/>
  <Override PartName="/ppt/media/image6.svg" ContentType="image/svg+xml"/>
  <Override PartName="/ppt/media/image8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18288000" cy="10287000"/>
  <p:notesSz cx="6858000" cy="9144000"/>
  <p:embeddedFontLst>
    <p:embeddedFont>
      <p:font typeface="Anton" panose="00000500000000000000"/>
      <p:regular r:id="rId26"/>
    </p:embeddedFont>
    <p:embeddedFont>
      <p:font typeface="Montserrat Bold" panose="00000800000000000000"/>
      <p:bold r:id="rId27"/>
    </p:embeddedFont>
    <p:embeddedFont>
      <p:font typeface="Montserrat" panose="00000500000000000000"/>
      <p:regular r:id="rId28"/>
    </p:embeddedFont>
    <p:embeddedFont>
      <p:font typeface="Calibri" panose="020F050202020403020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font" Target="fonts/font7.fntdata"/><Relationship Id="rId31" Type="http://schemas.openxmlformats.org/officeDocument/2006/relationships/font" Target="fonts/font6.fntdata"/><Relationship Id="rId30" Type="http://schemas.openxmlformats.org/officeDocument/2006/relationships/font" Target="fonts/font5.fntdata"/><Relationship Id="rId3" Type="http://schemas.openxmlformats.org/officeDocument/2006/relationships/slide" Target="slides/slide1.xml"/><Relationship Id="rId29" Type="http://schemas.openxmlformats.org/officeDocument/2006/relationships/font" Target="fonts/font4.fntdata"/><Relationship Id="rId28" Type="http://schemas.openxmlformats.org/officeDocument/2006/relationships/font" Target="fonts/font3.fntdata"/><Relationship Id="rId27" Type="http://schemas.openxmlformats.org/officeDocument/2006/relationships/font" Target="fonts/font2.fntdata"/><Relationship Id="rId26" Type="http://schemas.openxmlformats.org/officeDocument/2006/relationships/font" Target="fonts/font1.fntdata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8.svg"/><Relationship Id="rId7" Type="http://schemas.openxmlformats.org/officeDocument/2006/relationships/image" Target="../media/image7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hyperlink" Target="https://github.com/mattambrogi/agent-implementation" TargetMode="External"/><Relationship Id="rId3" Type="http://schemas.openxmlformats.org/officeDocument/2006/relationships/image" Target="../media/image21.png"/><Relationship Id="rId2" Type="http://schemas.openxmlformats.org/officeDocument/2006/relationships/image" Target="../media/image8.svg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3.png"/><Relationship Id="rId2" Type="http://schemas.openxmlformats.org/officeDocument/2006/relationships/image" Target="../media/image8.svg"/><Relationship Id="rId1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4.png"/><Relationship Id="rId2" Type="http://schemas.openxmlformats.org/officeDocument/2006/relationships/image" Target="../media/image8.svg"/><Relationship Id="rId1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8.svg"/><Relationship Id="rId1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8.png"/><Relationship Id="rId2" Type="http://schemas.openxmlformats.org/officeDocument/2006/relationships/image" Target="../media/image8.svg"/><Relationship Id="rId1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0.png"/><Relationship Id="rId3" Type="http://schemas.openxmlformats.org/officeDocument/2006/relationships/image" Target="../media/image29.png"/><Relationship Id="rId2" Type="http://schemas.openxmlformats.org/officeDocument/2006/relationships/image" Target="../media/image8.svg"/><Relationship Id="rId1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32.png"/><Relationship Id="rId3" Type="http://schemas.openxmlformats.org/officeDocument/2006/relationships/image" Target="../media/image31.png"/><Relationship Id="rId2" Type="http://schemas.openxmlformats.org/officeDocument/2006/relationships/image" Target="../media/image8.svg"/><Relationship Id="rId1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svg"/><Relationship Id="rId1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6.svg"/><Relationship Id="rId7" Type="http://schemas.openxmlformats.org/officeDocument/2006/relationships/image" Target="../media/image36.png"/><Relationship Id="rId6" Type="http://schemas.openxmlformats.org/officeDocument/2006/relationships/image" Target="../media/image4.svg"/><Relationship Id="rId5" Type="http://schemas.openxmlformats.org/officeDocument/2006/relationships/image" Target="../media/image35.png"/><Relationship Id="rId4" Type="http://schemas.openxmlformats.org/officeDocument/2006/relationships/image" Target="../media/image2.svg"/><Relationship Id="rId3" Type="http://schemas.openxmlformats.org/officeDocument/2006/relationships/image" Target="../media/image34.png"/><Relationship Id="rId2" Type="http://schemas.openxmlformats.org/officeDocument/2006/relationships/image" Target="../media/image10.svg"/><Relationship Id="rId1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hyperlink" Target="https://arxiv.org/abs/2305.18290" TargetMode="External"/><Relationship Id="rId8" Type="http://schemas.openxmlformats.org/officeDocument/2006/relationships/hyperlink" Target="https://arxiv.org/abs/2305.14314" TargetMode="External"/><Relationship Id="rId7" Type="http://schemas.openxmlformats.org/officeDocument/2006/relationships/hyperlink" Target="https://github.com/PB3002/ViMedical_Disease" TargetMode="External"/><Relationship Id="rId6" Type="http://schemas.openxmlformats.org/officeDocument/2006/relationships/hyperlink" Target="https://github.com/XuanHien304/Vietnamese-medical-chatbot-based" TargetMode="External"/><Relationship Id="rId5" Type="http://schemas.openxmlformats.org/officeDocument/2006/relationships/hyperlink" Target="https://github.com/mattambrogi/agent-implementation" TargetMode="External"/><Relationship Id="rId4" Type="http://schemas.openxmlformats.org/officeDocument/2006/relationships/hyperlink" Target="https://medgemma.org" TargetMode="External"/><Relationship Id="rId3" Type="http://schemas.openxmlformats.org/officeDocument/2006/relationships/hyperlink" Target="https://react-lm.github.io" TargetMode="External"/><Relationship Id="rId2" Type="http://schemas.openxmlformats.org/officeDocument/2006/relationships/image" Target="../media/image8.svg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10.svg"/><Relationship Id="rId7" Type="http://schemas.openxmlformats.org/officeDocument/2006/relationships/image" Target="../media/image9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8.svg"/><Relationship Id="rId7" Type="http://schemas.openxmlformats.org/officeDocument/2006/relationships/image" Target="../media/image22.png"/><Relationship Id="rId6" Type="http://schemas.openxmlformats.org/officeDocument/2006/relationships/image" Target="../media/image6.svg"/><Relationship Id="rId5" Type="http://schemas.openxmlformats.org/officeDocument/2006/relationships/image" Target="../media/image36.png"/><Relationship Id="rId4" Type="http://schemas.openxmlformats.org/officeDocument/2006/relationships/image" Target="../media/image4.svg"/><Relationship Id="rId3" Type="http://schemas.openxmlformats.org/officeDocument/2006/relationships/image" Target="../media/image35.png"/><Relationship Id="rId2" Type="http://schemas.openxmlformats.org/officeDocument/2006/relationships/image" Target="../media/image2.svg"/><Relationship Id="rId1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8.svg"/><Relationship Id="rId3" Type="http://schemas.openxmlformats.org/officeDocument/2006/relationships/image" Target="../media/image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2.svg"/><Relationship Id="rId3" Type="http://schemas.openxmlformats.org/officeDocument/2006/relationships/image" Target="../media/image11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5.png"/><Relationship Id="rId2" Type="http://schemas.openxmlformats.org/officeDocument/2006/relationships/image" Target="../media/image8.sv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hyperlink" Target="https://medgemma.org" TargetMode="External"/><Relationship Id="rId3" Type="http://schemas.openxmlformats.org/officeDocument/2006/relationships/image" Target="../media/image16.png"/><Relationship Id="rId2" Type="http://schemas.openxmlformats.org/officeDocument/2006/relationships/image" Target="../media/image8.sv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hyperlink" Target="https://github.com/PB3002/ViMedical_Disease" TargetMode="External"/><Relationship Id="rId5" Type="http://schemas.openxmlformats.org/officeDocument/2006/relationships/hyperlink" Target="https://github.com/XuanHien304/Vietnamese-medical-chatbot-based/blob/main/data/intent_train.json" TargetMode="External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8.sv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hyperlink" Target="https://arxiv.org/abs/2305.18290" TargetMode="External"/><Relationship Id="rId4" Type="http://schemas.openxmlformats.org/officeDocument/2006/relationships/image" Target="../media/image19.png"/><Relationship Id="rId3" Type="http://schemas.openxmlformats.org/officeDocument/2006/relationships/hyperlink" Target="https://www.youtube.com/watch?v=HCFTXTn1PHA" TargetMode="External"/><Relationship Id="rId2" Type="http://schemas.openxmlformats.org/officeDocument/2006/relationships/image" Target="../media/image8.sv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0.png"/><Relationship Id="rId2" Type="http://schemas.openxmlformats.org/officeDocument/2006/relationships/image" Target="../media/image8.sv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F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30206" y="880157"/>
            <a:ext cx="11227589" cy="7610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0010"/>
              </a:lnSpc>
              <a:spcBef>
                <a:spcPct val="0"/>
              </a:spcBef>
            </a:pPr>
            <a:r>
              <a:rPr lang="en-US" sz="16675" spc="5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REL301M CAPSTONE PROJECT</a:t>
            </a:r>
            <a:endParaRPr lang="en-US" sz="16675" spc="5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-664261" y="6677503"/>
            <a:ext cx="6103108" cy="4114800"/>
          </a:xfrm>
          <a:custGeom>
            <a:avLst/>
            <a:gdLst/>
            <a:ahLst/>
            <a:cxnLst/>
            <a:rect l="l" t="t" r="r" b="b"/>
            <a:pathLst>
              <a:path w="6103108" h="4114800">
                <a:moveTo>
                  <a:pt x="0" y="0"/>
                </a:moveTo>
                <a:lnTo>
                  <a:pt x="6103109" y="0"/>
                </a:lnTo>
                <a:lnTo>
                  <a:pt x="610310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 flipV="1">
            <a:off x="12184892" y="-1028700"/>
            <a:ext cx="6103108" cy="4114800"/>
          </a:xfrm>
          <a:custGeom>
            <a:avLst/>
            <a:gdLst/>
            <a:ahLst/>
            <a:cxnLst/>
            <a:rect l="l" t="t" r="r" b="b"/>
            <a:pathLst>
              <a:path w="6103108" h="4114800">
                <a:moveTo>
                  <a:pt x="6103108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6103108" y="0"/>
                </a:lnTo>
                <a:lnTo>
                  <a:pt x="6103108" y="411480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441659" y="8537351"/>
            <a:ext cx="9404683" cy="13466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480"/>
              </a:lnSpc>
              <a:spcBef>
                <a:spcPct val="0"/>
              </a:spcBef>
            </a:pPr>
            <a:r>
              <a:rPr lang="en-US" sz="3655" spc="109">
                <a:solidFill>
                  <a:srgbClr val="3F3E3A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Author</a:t>
            </a:r>
            <a:r>
              <a:rPr lang="en-US" sz="3655" spc="109">
                <a:solidFill>
                  <a:srgbClr val="3F3E3A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: NguyenNHSE185109</a:t>
            </a:r>
            <a:endParaRPr lang="en-US" sz="3655" spc="109">
              <a:solidFill>
                <a:srgbClr val="3F3E3A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  <a:p>
            <a:pPr marL="0" lvl="0" indent="0" algn="ctr">
              <a:lnSpc>
                <a:spcPts val="5480"/>
              </a:lnSpc>
              <a:spcBef>
                <a:spcPct val="0"/>
              </a:spcBef>
            </a:pPr>
            <a:r>
              <a:rPr lang="en-US" sz="3655" spc="109">
                <a:solidFill>
                  <a:srgbClr val="3F3E3A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Supervisor: KhuongNA2</a:t>
            </a:r>
            <a:endParaRPr lang="en-US" sz="3655" spc="109">
              <a:solidFill>
                <a:srgbClr val="3F3E3A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14254823" y="-455023"/>
            <a:ext cx="5040401" cy="4114800"/>
          </a:xfrm>
          <a:custGeom>
            <a:avLst/>
            <a:gdLst/>
            <a:ahLst/>
            <a:cxnLst/>
            <a:rect l="l" t="t" r="r" b="b"/>
            <a:pathLst>
              <a:path w="5040401" h="4114800">
                <a:moveTo>
                  <a:pt x="0" y="0"/>
                </a:moveTo>
                <a:lnTo>
                  <a:pt x="5040401" y="0"/>
                </a:lnTo>
                <a:lnTo>
                  <a:pt x="504040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572605" y="6043612"/>
            <a:ext cx="2369825" cy="2300885"/>
          </a:xfrm>
          <a:custGeom>
            <a:avLst/>
            <a:gdLst/>
            <a:ahLst/>
            <a:cxnLst/>
            <a:rect l="l" t="t" r="r" b="b"/>
            <a:pathLst>
              <a:path w="2369825" h="2300885">
                <a:moveTo>
                  <a:pt x="0" y="0"/>
                </a:moveTo>
                <a:lnTo>
                  <a:pt x="2369825" y="0"/>
                </a:lnTo>
                <a:lnTo>
                  <a:pt x="2369825" y="2300885"/>
                </a:lnTo>
                <a:lnTo>
                  <a:pt x="0" y="230088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flipV="1">
            <a:off x="0" y="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4114800"/>
                </a:moveTo>
                <a:lnTo>
                  <a:pt x="4114800" y="4114800"/>
                </a:lnTo>
                <a:lnTo>
                  <a:pt x="41148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>
            <a:off x="14418111" y="61722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4114800" y="0"/>
                </a:moveTo>
                <a:lnTo>
                  <a:pt x="0" y="0"/>
                </a:lnTo>
                <a:lnTo>
                  <a:pt x="0" y="4114800"/>
                </a:lnTo>
                <a:lnTo>
                  <a:pt x="4114800" y="4114800"/>
                </a:lnTo>
                <a:lnTo>
                  <a:pt x="411480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F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1722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425139" y="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4114800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114800" y="0"/>
                </a:lnTo>
                <a:lnTo>
                  <a:pt x="4114800" y="411480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4078234" y="2262458"/>
            <a:ext cx="10131533" cy="6395530"/>
          </a:xfrm>
          <a:custGeom>
            <a:avLst/>
            <a:gdLst/>
            <a:ahLst/>
            <a:cxnLst/>
            <a:rect l="l" t="t" r="r" b="b"/>
            <a:pathLst>
              <a:path w="10131533" h="6395530">
                <a:moveTo>
                  <a:pt x="0" y="0"/>
                </a:moveTo>
                <a:lnTo>
                  <a:pt x="10131532" y="0"/>
                </a:lnTo>
                <a:lnTo>
                  <a:pt x="10131532" y="6395531"/>
                </a:lnTo>
                <a:lnTo>
                  <a:pt x="0" y="63955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886450" y="523875"/>
            <a:ext cx="12515100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IMPLEMENTATION - PROJECT STUCTURE</a:t>
            </a:r>
            <a:endParaRPr lang="en-US" sz="65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995356" y="9122618"/>
            <a:ext cx="10297288" cy="3179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0"/>
              </a:lnSpc>
            </a:pPr>
            <a:r>
              <a:rPr lang="en-US" sz="1885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Referenced and continued developing from </a:t>
            </a:r>
            <a:r>
              <a:rPr lang="en-US" sz="1885" b="1" u="sng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  <a:hlinkClick r:id="rId4" tooltip="https://github.com/mattambrogi/agent-implementation"/>
              </a:rPr>
              <a:t>mattambrogi/agent-implementation</a:t>
            </a:r>
            <a:endParaRPr lang="en-US" sz="1885" b="1" u="sng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  <a:hlinkClick r:id="rId4" tooltip="https://github.com/mattambrogi/agent-implementatio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F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1722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425139" y="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4114800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114800" y="0"/>
                </a:lnTo>
                <a:lnTo>
                  <a:pt x="4114800" y="411480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159277" y="2311072"/>
            <a:ext cx="5985967" cy="7378696"/>
          </a:xfrm>
          <a:custGeom>
            <a:avLst/>
            <a:gdLst/>
            <a:ahLst/>
            <a:cxnLst/>
            <a:rect l="l" t="t" r="r" b="b"/>
            <a:pathLst>
              <a:path w="5985967" h="7378696">
                <a:moveTo>
                  <a:pt x="0" y="0"/>
                </a:moveTo>
                <a:lnTo>
                  <a:pt x="5985967" y="0"/>
                </a:lnTo>
                <a:lnTo>
                  <a:pt x="5985967" y="7378696"/>
                </a:lnTo>
                <a:lnTo>
                  <a:pt x="0" y="73786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634929" y="523875"/>
            <a:ext cx="13018143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IMPLEMENTATION - SYSTEM ARCHITECTURE</a:t>
            </a:r>
            <a:endParaRPr lang="en-US" sz="65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807372" y="2590496"/>
            <a:ext cx="7351905" cy="5925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ReAct medical agent workflow</a:t>
            </a:r>
            <a:r>
              <a:rPr lang="en-US" sz="26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:</a:t>
            </a:r>
            <a:endParaRPr lang="en-US" sz="26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marL="561340" lvl="1" indent="-280670" algn="l">
              <a:lnSpc>
                <a:spcPts val="3640"/>
              </a:lnSpc>
              <a:buFont typeface="Arial" panose="020B0604020202020204"/>
              <a:buChar char="•"/>
            </a:pPr>
            <a:r>
              <a:rPr lang="en-US" sz="26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User submits query, agent enters reasoning-action loop.</a:t>
            </a:r>
            <a:endParaRPr lang="en-US" sz="26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marL="561340" lvl="1" indent="-280670" algn="l">
              <a:lnSpc>
                <a:spcPts val="3640"/>
              </a:lnSpc>
              <a:buFont typeface="Arial" panose="020B0604020202020204"/>
              <a:buChar char="•"/>
            </a:pPr>
            <a:r>
              <a:rPr lang="en-US" sz="26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Agent generates Thought and Action on each turn</a:t>
            </a:r>
            <a:endParaRPr lang="en-US" sz="26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marL="561340" lvl="1" indent="-280670" algn="l">
              <a:lnSpc>
                <a:spcPts val="3640"/>
              </a:lnSpc>
              <a:buFont typeface="Arial" panose="020B0604020202020204"/>
              <a:buChar char="•"/>
            </a:pPr>
            <a:r>
              <a:rPr lang="en-US" sz="26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Actions: are parsed into Ask (clarify), Search (external info), or Finish (diagnosis).</a:t>
            </a:r>
            <a:endParaRPr lang="en-US" sz="26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marL="561340" lvl="1" indent="-280670" algn="l">
              <a:lnSpc>
                <a:spcPts val="3640"/>
              </a:lnSpc>
              <a:buFont typeface="Arial" panose="020B0604020202020204"/>
              <a:buChar char="•"/>
            </a:pPr>
            <a:r>
              <a:rPr lang="en-US" sz="26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O</a:t>
            </a:r>
            <a:r>
              <a:rPr lang="en-US" sz="26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bservations from user or search feedback updated.</a:t>
            </a:r>
            <a:endParaRPr lang="en-US" sz="26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marL="561340" lvl="1" indent="-280670" algn="l">
              <a:lnSpc>
                <a:spcPts val="3640"/>
              </a:lnSpc>
              <a:buFont typeface="Arial" panose="020B0604020202020204"/>
              <a:buChar char="•"/>
            </a:pPr>
            <a:r>
              <a:rPr lang="en-US" sz="26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Loop repeats until diagnosis is provided and agent finish current query.</a:t>
            </a:r>
            <a:endParaRPr lang="en-US" sz="26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F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1722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425139" y="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4114800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114800" y="0"/>
                </a:lnTo>
                <a:lnTo>
                  <a:pt x="4114800" y="411480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2649416" y="1904326"/>
            <a:ext cx="12989168" cy="6478348"/>
          </a:xfrm>
          <a:custGeom>
            <a:avLst/>
            <a:gdLst/>
            <a:ahLst/>
            <a:cxnLst/>
            <a:rect l="l" t="t" r="r" b="b"/>
            <a:pathLst>
              <a:path w="12989168" h="6478348">
                <a:moveTo>
                  <a:pt x="0" y="0"/>
                </a:moveTo>
                <a:lnTo>
                  <a:pt x="12989168" y="0"/>
                </a:lnTo>
                <a:lnTo>
                  <a:pt x="12989168" y="6478348"/>
                </a:lnTo>
                <a:lnTo>
                  <a:pt x="0" y="64783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024579" y="523875"/>
            <a:ext cx="10238842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IMPLEMENTATION - DPO DATASET</a:t>
            </a:r>
            <a:endParaRPr lang="en-US" sz="65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985665" y="8520649"/>
            <a:ext cx="12316670" cy="895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Generated 10 preference samples of prompt messages, chosen output and rejected output using Gemini 2.5 Pro from agent chat logs</a:t>
            </a:r>
            <a:endParaRPr lang="en-US" sz="26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F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1722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425139" y="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4114800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114800" y="0"/>
                </a:lnTo>
                <a:lnTo>
                  <a:pt x="4114800" y="411480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2330738" y="2153207"/>
            <a:ext cx="4101064" cy="6076393"/>
          </a:xfrm>
          <a:custGeom>
            <a:avLst/>
            <a:gdLst/>
            <a:ahLst/>
            <a:cxnLst/>
            <a:rect l="l" t="t" r="r" b="b"/>
            <a:pathLst>
              <a:path w="4101064" h="6076393">
                <a:moveTo>
                  <a:pt x="0" y="0"/>
                </a:moveTo>
                <a:lnTo>
                  <a:pt x="4101063" y="0"/>
                </a:lnTo>
                <a:lnTo>
                  <a:pt x="4101063" y="6076393"/>
                </a:lnTo>
                <a:lnTo>
                  <a:pt x="0" y="60763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849512" y="2153207"/>
            <a:ext cx="10105425" cy="2494214"/>
          </a:xfrm>
          <a:custGeom>
            <a:avLst/>
            <a:gdLst/>
            <a:ahLst/>
            <a:cxnLst/>
            <a:rect l="l" t="t" r="r" b="b"/>
            <a:pathLst>
              <a:path w="10105425" h="2494214">
                <a:moveTo>
                  <a:pt x="0" y="0"/>
                </a:moveTo>
                <a:lnTo>
                  <a:pt x="10105425" y="0"/>
                </a:lnTo>
                <a:lnTo>
                  <a:pt x="10105425" y="2494214"/>
                </a:lnTo>
                <a:lnTo>
                  <a:pt x="0" y="24942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849512" y="4743228"/>
            <a:ext cx="10105425" cy="3486372"/>
          </a:xfrm>
          <a:custGeom>
            <a:avLst/>
            <a:gdLst/>
            <a:ahLst/>
            <a:cxnLst/>
            <a:rect l="l" t="t" r="r" b="b"/>
            <a:pathLst>
              <a:path w="10105425" h="3486372">
                <a:moveTo>
                  <a:pt x="0" y="0"/>
                </a:moveTo>
                <a:lnTo>
                  <a:pt x="10105425" y="0"/>
                </a:lnTo>
                <a:lnTo>
                  <a:pt x="10105425" y="3486372"/>
                </a:lnTo>
                <a:lnTo>
                  <a:pt x="0" y="34863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634929" y="523875"/>
            <a:ext cx="13018143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IMPLEMENTATION - DPO TRAINING</a:t>
            </a:r>
            <a:endParaRPr lang="en-US" sz="65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939947" y="8384084"/>
            <a:ext cx="13240799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Since resources are scarce, apply QLoRA before preference tuning the model (on Kaggle NVIDIA Tesla P100, 16GB VRAM)</a:t>
            </a:r>
            <a:endParaRPr lang="en-US" sz="25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F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1722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425139" y="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4114800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114800" y="0"/>
                </a:lnTo>
                <a:lnTo>
                  <a:pt x="4114800" y="411480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493371" y="2268186"/>
            <a:ext cx="11301259" cy="5961414"/>
          </a:xfrm>
          <a:custGeom>
            <a:avLst/>
            <a:gdLst/>
            <a:ahLst/>
            <a:cxnLst/>
            <a:rect l="l" t="t" r="r" b="b"/>
            <a:pathLst>
              <a:path w="11301259" h="5961414">
                <a:moveTo>
                  <a:pt x="0" y="0"/>
                </a:moveTo>
                <a:lnTo>
                  <a:pt x="11301258" y="0"/>
                </a:lnTo>
                <a:lnTo>
                  <a:pt x="11301258" y="5961414"/>
                </a:lnTo>
                <a:lnTo>
                  <a:pt x="0" y="59614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744200" y="1057275"/>
            <a:ext cx="8799600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RESULT - DPO TRAINING</a:t>
            </a:r>
            <a:endParaRPr lang="en-US" sz="65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166510" y="8557895"/>
            <a:ext cx="10258628" cy="1353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The reward for chosen responses increases as the reward for rejected responses declines, as expected. Reward accuracy remains at 1 after a certain point</a:t>
            </a:r>
            <a:endParaRPr lang="en-US" sz="26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F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1722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425139" y="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4114800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114800" y="0"/>
                </a:lnTo>
                <a:lnTo>
                  <a:pt x="4114800" y="411480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493371" y="2810327"/>
            <a:ext cx="11301259" cy="1864708"/>
          </a:xfrm>
          <a:custGeom>
            <a:avLst/>
            <a:gdLst/>
            <a:ahLst/>
            <a:cxnLst/>
            <a:rect l="l" t="t" r="r" b="b"/>
            <a:pathLst>
              <a:path w="11301259" h="1864708">
                <a:moveTo>
                  <a:pt x="0" y="0"/>
                </a:moveTo>
                <a:lnTo>
                  <a:pt x="11301258" y="0"/>
                </a:lnTo>
                <a:lnTo>
                  <a:pt x="11301258" y="1864708"/>
                </a:lnTo>
                <a:lnTo>
                  <a:pt x="0" y="18647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3493371" y="6172200"/>
            <a:ext cx="11301259" cy="1822328"/>
          </a:xfrm>
          <a:custGeom>
            <a:avLst/>
            <a:gdLst/>
            <a:ahLst/>
            <a:cxnLst/>
            <a:rect l="l" t="t" r="r" b="b"/>
            <a:pathLst>
              <a:path w="11301259" h="1822328">
                <a:moveTo>
                  <a:pt x="0" y="0"/>
                </a:moveTo>
                <a:lnTo>
                  <a:pt x="11301258" y="0"/>
                </a:lnTo>
                <a:lnTo>
                  <a:pt x="11301258" y="1822328"/>
                </a:lnTo>
                <a:lnTo>
                  <a:pt x="0" y="182232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493371" y="2346778"/>
            <a:ext cx="3057369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Original model </a:t>
            </a:r>
            <a:endParaRPr lang="en-US" sz="26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493371" y="5580406"/>
            <a:ext cx="3604597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Model after DPO </a:t>
            </a:r>
            <a:endParaRPr lang="en-US" sz="26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303531" y="523875"/>
            <a:ext cx="9894281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RESULT - TEST MODELS</a:t>
            </a:r>
            <a:endParaRPr lang="en-US" sz="65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F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1722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425139" y="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4114800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114800" y="0"/>
                </a:lnTo>
                <a:lnTo>
                  <a:pt x="4114800" y="411480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512449" y="2463737"/>
            <a:ext cx="7310128" cy="5765863"/>
          </a:xfrm>
          <a:custGeom>
            <a:avLst/>
            <a:gdLst/>
            <a:ahLst/>
            <a:cxnLst/>
            <a:rect l="l" t="t" r="r" b="b"/>
            <a:pathLst>
              <a:path w="7310128" h="5765863">
                <a:moveTo>
                  <a:pt x="0" y="0"/>
                </a:moveTo>
                <a:lnTo>
                  <a:pt x="7310128" y="0"/>
                </a:lnTo>
                <a:lnTo>
                  <a:pt x="7310128" y="5765863"/>
                </a:lnTo>
                <a:lnTo>
                  <a:pt x="0" y="57658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407035" y="2463737"/>
            <a:ext cx="7368516" cy="5765863"/>
          </a:xfrm>
          <a:custGeom>
            <a:avLst/>
            <a:gdLst/>
            <a:ahLst/>
            <a:cxnLst/>
            <a:rect l="l" t="t" r="r" b="b"/>
            <a:pathLst>
              <a:path w="7368516" h="5765863">
                <a:moveTo>
                  <a:pt x="0" y="0"/>
                </a:moveTo>
                <a:lnTo>
                  <a:pt x="7368516" y="0"/>
                </a:lnTo>
                <a:lnTo>
                  <a:pt x="7368516" y="5765863"/>
                </a:lnTo>
                <a:lnTo>
                  <a:pt x="0" y="576586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303531" y="523875"/>
            <a:ext cx="9894281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RESULT - TEST MODELS</a:t>
            </a:r>
            <a:endParaRPr lang="en-US" sz="65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512449" y="1991932"/>
            <a:ext cx="3007239" cy="455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Original model </a:t>
            </a:r>
            <a:endParaRPr lang="en-US" sz="27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407035" y="1991932"/>
            <a:ext cx="3229783" cy="455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0"/>
              </a:lnSpc>
            </a:pPr>
            <a:r>
              <a:rPr lang="en-US" sz="27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Model after DPO </a:t>
            </a:r>
            <a:endParaRPr lang="en-US" sz="27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F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1722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425139" y="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4114800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114800" y="0"/>
                </a:lnTo>
                <a:lnTo>
                  <a:pt x="4114800" y="411480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054496" y="1019175"/>
            <a:ext cx="12179008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CONCLUSION</a:t>
            </a:r>
            <a:endParaRPr lang="en-US" sz="65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656036" y="2343826"/>
            <a:ext cx="12975928" cy="6348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6110" lvl="1" indent="-313055" algn="l">
              <a:lnSpc>
                <a:spcPts val="4640"/>
              </a:lnSpc>
              <a:buFont typeface="Arial" panose="020B0604020202020204"/>
              <a:buChar char="•"/>
            </a:pPr>
            <a:r>
              <a:rPr lang="en-US" sz="29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DPO showed significant improvement even with just 10 samples, raising the total average score from 2.2 to 4.3</a:t>
            </a:r>
            <a:endParaRPr lang="en-US" sz="29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marL="626110" lvl="1" indent="-313055" algn="l">
              <a:lnSpc>
                <a:spcPts val="4640"/>
              </a:lnSpc>
              <a:buFont typeface="Arial" panose="020B0604020202020204"/>
              <a:buChar char="•"/>
            </a:pPr>
            <a:r>
              <a:rPr lang="en-US" sz="29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The greatest improvement is in recognizing and disregarding irrelevant information.</a:t>
            </a:r>
            <a:endParaRPr lang="en-US" sz="29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marL="626110" lvl="1" indent="-313055" algn="l">
              <a:lnSpc>
                <a:spcPts val="4640"/>
              </a:lnSpc>
              <a:buFont typeface="Arial" panose="020B0604020202020204"/>
              <a:buChar char="•"/>
            </a:pPr>
            <a:r>
              <a:rPr lang="en-US" sz="29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However, it still occasionally forgets user-provided symptoms across turns, resulting in repeated questions.</a:t>
            </a:r>
            <a:endParaRPr lang="en-US" sz="29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marL="626110" lvl="1" indent="-313055" algn="l">
              <a:lnSpc>
                <a:spcPts val="4640"/>
              </a:lnSpc>
              <a:buFont typeface="Arial" panose="020B0604020202020204"/>
              <a:buChar char="•"/>
            </a:pPr>
            <a:r>
              <a:rPr lang="en-US" sz="29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All other evaluation criteria also improved notably after applying DPO, with individual max score went up to 6.</a:t>
            </a:r>
            <a:endParaRPr lang="en-US" sz="29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marL="626110" lvl="1" indent="-313055" algn="l">
              <a:lnSpc>
                <a:spcPts val="4640"/>
              </a:lnSpc>
              <a:buFont typeface="Arial" panose="020B0604020202020204"/>
              <a:buChar char="•"/>
            </a:pPr>
            <a:r>
              <a:rPr lang="en-US" sz="29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The agent took 2~3 mins on each turn to generate next response on local laptop (Windows 11, NVIDIA Quadro RTX 5000 16GB VRAM)</a:t>
            </a:r>
            <a:endParaRPr lang="en-US" sz="29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F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224819" y="738769"/>
            <a:ext cx="14111580" cy="8809462"/>
          </a:xfrm>
          <a:custGeom>
            <a:avLst/>
            <a:gdLst/>
            <a:ahLst/>
            <a:cxnLst/>
            <a:rect l="l" t="t" r="r" b="b"/>
            <a:pathLst>
              <a:path w="14111580" h="8809462">
                <a:moveTo>
                  <a:pt x="0" y="0"/>
                </a:moveTo>
                <a:lnTo>
                  <a:pt x="14111580" y="0"/>
                </a:lnTo>
                <a:lnTo>
                  <a:pt x="14111580" y="8809462"/>
                </a:lnTo>
                <a:lnTo>
                  <a:pt x="0" y="8809462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594326" y="3165072"/>
            <a:ext cx="11372567" cy="5559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50" lvl="1" indent="-377825" algn="just">
              <a:lnSpc>
                <a:spcPts val="4900"/>
              </a:lnSpc>
              <a:buFont typeface="Arial" panose="020B0604020202020204"/>
              <a:buChar char="•"/>
            </a:pPr>
            <a:r>
              <a:rPr lang="en-US" sz="35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Update the syst</a:t>
            </a:r>
            <a:r>
              <a:rPr lang="en-US" sz="35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em prompt to maintain context across chats and prevent repeating or forgetting information.</a:t>
            </a:r>
            <a:endParaRPr lang="en-US" sz="35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marL="755650" lvl="1" indent="-377825" algn="just">
              <a:lnSpc>
                <a:spcPts val="4900"/>
              </a:lnSpc>
              <a:buFont typeface="Arial" panose="020B0604020202020204"/>
              <a:buChar char="•"/>
            </a:pPr>
            <a:r>
              <a:rPr lang="en-US" sz="35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Add a tool to log symptoms into a persistent memory record.</a:t>
            </a:r>
            <a:endParaRPr lang="en-US" sz="35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marL="755650" lvl="1" indent="-377825" algn="just">
              <a:lnSpc>
                <a:spcPts val="4900"/>
              </a:lnSpc>
              <a:buFont typeface="Arial" panose="020B0604020202020204"/>
              <a:buChar char="•"/>
            </a:pPr>
            <a:r>
              <a:rPr lang="en-US" sz="35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Enhance the search tool to handle multiple queries or synthesize data from various sources.</a:t>
            </a:r>
            <a:endParaRPr lang="en-US" sz="35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algn="just">
              <a:lnSpc>
                <a:spcPts val="4900"/>
              </a:lnSpc>
            </a:pPr>
          </a:p>
        </p:txBody>
      </p:sp>
      <p:sp>
        <p:nvSpPr>
          <p:cNvPr id="4" name="TextBox 4"/>
          <p:cNvSpPr txBox="1"/>
          <p:nvPr/>
        </p:nvSpPr>
        <p:spPr>
          <a:xfrm>
            <a:off x="4948806" y="2035531"/>
            <a:ext cx="8390388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IMPR</a:t>
            </a:r>
            <a:r>
              <a:rPr lang="en-US" sz="65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OVEMENT SUGGESTION</a:t>
            </a:r>
            <a:endParaRPr lang="en-US" sz="65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5" name="Freeform 5"/>
          <p:cNvSpPr/>
          <p:nvPr/>
        </p:nvSpPr>
        <p:spPr>
          <a:xfrm flipH="1" flipV="1">
            <a:off x="12337292" y="-876300"/>
            <a:ext cx="6103108" cy="4114800"/>
          </a:xfrm>
          <a:custGeom>
            <a:avLst/>
            <a:gdLst/>
            <a:ahLst/>
            <a:cxnLst/>
            <a:rect l="l" t="t" r="r" b="b"/>
            <a:pathLst>
              <a:path w="6103108" h="4114800">
                <a:moveTo>
                  <a:pt x="6103108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6103108" y="0"/>
                </a:lnTo>
                <a:lnTo>
                  <a:pt x="6103108" y="411480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4407223" y="-302623"/>
            <a:ext cx="5040401" cy="4114800"/>
          </a:xfrm>
          <a:custGeom>
            <a:avLst/>
            <a:gdLst/>
            <a:ahLst/>
            <a:cxnLst/>
            <a:rect l="l" t="t" r="r" b="b"/>
            <a:pathLst>
              <a:path w="5040401" h="4114800">
                <a:moveTo>
                  <a:pt x="0" y="0"/>
                </a:moveTo>
                <a:lnTo>
                  <a:pt x="5040401" y="0"/>
                </a:lnTo>
                <a:lnTo>
                  <a:pt x="504040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826735" y="6747939"/>
            <a:ext cx="6103108" cy="4114800"/>
          </a:xfrm>
          <a:custGeom>
            <a:avLst/>
            <a:gdLst/>
            <a:ahLst/>
            <a:cxnLst/>
            <a:rect l="l" t="t" r="r" b="b"/>
            <a:pathLst>
              <a:path w="6103108" h="4114800">
                <a:moveTo>
                  <a:pt x="0" y="0"/>
                </a:moveTo>
                <a:lnTo>
                  <a:pt x="6103108" y="0"/>
                </a:lnTo>
                <a:lnTo>
                  <a:pt x="610310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410130" y="6114049"/>
            <a:ext cx="2369825" cy="2300885"/>
          </a:xfrm>
          <a:custGeom>
            <a:avLst/>
            <a:gdLst/>
            <a:ahLst/>
            <a:cxnLst/>
            <a:rect l="l" t="t" r="r" b="b"/>
            <a:pathLst>
              <a:path w="2369825" h="2300885">
                <a:moveTo>
                  <a:pt x="0" y="0"/>
                </a:moveTo>
                <a:lnTo>
                  <a:pt x="2369825" y="0"/>
                </a:lnTo>
                <a:lnTo>
                  <a:pt x="2369825" y="2300885"/>
                </a:lnTo>
                <a:lnTo>
                  <a:pt x="0" y="230088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F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1722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425139" y="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4114800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114800" y="0"/>
                </a:lnTo>
                <a:lnTo>
                  <a:pt x="4114800" y="411480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054496" y="1019175"/>
            <a:ext cx="12179008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REFERENCES</a:t>
            </a:r>
            <a:endParaRPr lang="en-US" sz="65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685687" y="2389133"/>
            <a:ext cx="14055517" cy="6348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6110" lvl="1" indent="-313055" algn="l">
              <a:lnSpc>
                <a:spcPts val="4640"/>
              </a:lnSpc>
              <a:buFont typeface="Arial" panose="020B0604020202020204"/>
              <a:buChar char="•"/>
            </a:pPr>
            <a:r>
              <a:rPr lang="en-US" sz="2900" u="sng">
                <a:solidFill>
                  <a:srgbClr val="000000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rId3" tooltip="https://react-lm.github.io"/>
              </a:rPr>
              <a:t>ReAct: Synergizing Reasoning and Acting in Language Models</a:t>
            </a:r>
            <a:endParaRPr lang="en-US" sz="2900" u="sng">
              <a:solidFill>
                <a:srgbClr val="000000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marL="626110" lvl="1" indent="-313055" algn="l">
              <a:lnSpc>
                <a:spcPts val="4640"/>
              </a:lnSpc>
              <a:buFont typeface="Arial" panose="020B0604020202020204"/>
              <a:buChar char="•"/>
            </a:pPr>
            <a:r>
              <a:rPr lang="en-US" sz="2900" u="sng">
                <a:solidFill>
                  <a:srgbClr val="000000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rId4" tooltip="https://medgemma.org"/>
              </a:rPr>
              <a:t>MedGemma: Advanced AI Models for Medical Text and Image Analysis</a:t>
            </a:r>
            <a:endParaRPr lang="en-US" sz="2900" u="sng">
              <a:solidFill>
                <a:srgbClr val="000000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marL="626110" lvl="1" indent="-313055" algn="l">
              <a:lnSpc>
                <a:spcPts val="4640"/>
              </a:lnSpc>
              <a:buFont typeface="Arial" panose="020B0604020202020204"/>
              <a:buChar char="•"/>
            </a:pPr>
            <a:r>
              <a:rPr lang="en-US" sz="2900" u="sng">
                <a:solidFill>
                  <a:srgbClr val="000000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rId5" tooltip="https://github.com/mattambrogi/agent-implementation"/>
              </a:rPr>
              <a:t>[GitHub] mattambrogi/agent-implementation: Basic ReAct agent implementation in Python from scratch</a:t>
            </a:r>
            <a:endParaRPr lang="en-US" sz="2900" u="sng">
              <a:solidFill>
                <a:srgbClr val="000000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marL="626110" lvl="1" indent="-313055" algn="l">
              <a:lnSpc>
                <a:spcPts val="4640"/>
              </a:lnSpc>
              <a:buFont typeface="Arial" panose="020B0604020202020204"/>
              <a:buChar char="•"/>
            </a:pPr>
            <a:r>
              <a:rPr lang="en-US" sz="2900" u="sng">
                <a:solidFill>
                  <a:srgbClr val="000000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rId6" tooltip="https://github.com/XuanHien304/Vietnamese-medical-chatbot-based"/>
              </a:rPr>
              <a:t>[GitHub] XuanHien304/Vietnamese-medical-chatbot-based: A simple Vietnamese Medical Chatbot Based</a:t>
            </a:r>
            <a:endParaRPr lang="en-US" sz="2900" u="sng">
              <a:solidFill>
                <a:srgbClr val="000000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marL="626110" lvl="1" indent="-313055" algn="l">
              <a:lnSpc>
                <a:spcPts val="4640"/>
              </a:lnSpc>
              <a:buFont typeface="Arial" panose="020B0604020202020204"/>
              <a:buChar char="•"/>
            </a:pPr>
            <a:r>
              <a:rPr lang="en-US" sz="2900" u="sng">
                <a:solidFill>
                  <a:srgbClr val="000000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rId7" tooltip="https://github.com/PB3002/ViMedical_Disease"/>
              </a:rPr>
              <a:t>[GitHub] PB3002/ViMedical_Disease: A Vietnamese dataset of over 12 thousands questions about common disease symptoms.</a:t>
            </a:r>
            <a:endParaRPr lang="en-US" sz="2900" u="sng">
              <a:solidFill>
                <a:srgbClr val="000000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marL="626110" lvl="1" indent="-313055" algn="l">
              <a:lnSpc>
                <a:spcPts val="4640"/>
              </a:lnSpc>
              <a:buFont typeface="Arial" panose="020B0604020202020204"/>
              <a:buChar char="•"/>
            </a:pPr>
            <a:r>
              <a:rPr lang="en-US" sz="2900" u="sng">
                <a:solidFill>
                  <a:srgbClr val="000000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rId8" tooltip="https://arxiv.org/abs/2305.14314"/>
              </a:rPr>
              <a:t>[arXiv] QLoRA: Efficient Finetuning of Quantized LLMs</a:t>
            </a:r>
            <a:endParaRPr lang="en-US" sz="2900" u="sng">
              <a:solidFill>
                <a:srgbClr val="000000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  <a:p>
            <a:pPr marL="626110" lvl="1" indent="-313055" algn="l">
              <a:lnSpc>
                <a:spcPts val="4640"/>
              </a:lnSpc>
              <a:buFont typeface="Arial" panose="020B0604020202020204"/>
              <a:buChar char="•"/>
            </a:pPr>
            <a:r>
              <a:rPr lang="en-US" sz="2900" u="sng">
                <a:solidFill>
                  <a:srgbClr val="000000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rId9" tooltip="https://arxiv.org/abs/2305.18290"/>
              </a:rPr>
              <a:t>[arXiv] Direct Preference Optimization: Your Language Model is Secretly a Reward Model</a:t>
            </a:r>
            <a:endParaRPr lang="en-US" sz="2900" u="sng">
              <a:solidFill>
                <a:srgbClr val="000000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  <a:hlinkClick r:id="rId9" tooltip="https://arxiv.org/abs/2305.1829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F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12337292" y="-876300"/>
            <a:ext cx="6103108" cy="4114800"/>
          </a:xfrm>
          <a:custGeom>
            <a:avLst/>
            <a:gdLst/>
            <a:ahLst/>
            <a:cxnLst/>
            <a:rect l="l" t="t" r="r" b="b"/>
            <a:pathLst>
              <a:path w="6103108" h="4114800">
                <a:moveTo>
                  <a:pt x="6103108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6103108" y="0"/>
                </a:lnTo>
                <a:lnTo>
                  <a:pt x="6103108" y="411480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407223" y="-302623"/>
            <a:ext cx="5040401" cy="4114800"/>
          </a:xfrm>
          <a:custGeom>
            <a:avLst/>
            <a:gdLst/>
            <a:ahLst/>
            <a:cxnLst/>
            <a:rect l="l" t="t" r="r" b="b"/>
            <a:pathLst>
              <a:path w="5040401" h="4114800">
                <a:moveTo>
                  <a:pt x="0" y="0"/>
                </a:moveTo>
                <a:lnTo>
                  <a:pt x="5040401" y="0"/>
                </a:lnTo>
                <a:lnTo>
                  <a:pt x="504040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826735" y="6747939"/>
            <a:ext cx="6103108" cy="4114800"/>
          </a:xfrm>
          <a:custGeom>
            <a:avLst/>
            <a:gdLst/>
            <a:ahLst/>
            <a:cxnLst/>
            <a:rect l="l" t="t" r="r" b="b"/>
            <a:pathLst>
              <a:path w="6103108" h="4114800">
                <a:moveTo>
                  <a:pt x="0" y="0"/>
                </a:moveTo>
                <a:lnTo>
                  <a:pt x="6103108" y="0"/>
                </a:lnTo>
                <a:lnTo>
                  <a:pt x="610310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410130" y="6114049"/>
            <a:ext cx="2369825" cy="2300885"/>
          </a:xfrm>
          <a:custGeom>
            <a:avLst/>
            <a:gdLst/>
            <a:ahLst/>
            <a:cxnLst/>
            <a:rect l="l" t="t" r="r" b="b"/>
            <a:pathLst>
              <a:path w="2369825" h="2300885">
                <a:moveTo>
                  <a:pt x="0" y="0"/>
                </a:moveTo>
                <a:lnTo>
                  <a:pt x="2369825" y="0"/>
                </a:lnTo>
                <a:lnTo>
                  <a:pt x="2369825" y="2300885"/>
                </a:lnTo>
                <a:lnTo>
                  <a:pt x="0" y="230088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088210" y="738769"/>
            <a:ext cx="14111580" cy="8809462"/>
          </a:xfrm>
          <a:custGeom>
            <a:avLst/>
            <a:gdLst/>
            <a:ahLst/>
            <a:cxnLst/>
            <a:rect l="l" t="t" r="r" b="b"/>
            <a:pathLst>
              <a:path w="14111580" h="8809462">
                <a:moveTo>
                  <a:pt x="0" y="0"/>
                </a:moveTo>
                <a:lnTo>
                  <a:pt x="14111580" y="0"/>
                </a:lnTo>
                <a:lnTo>
                  <a:pt x="14111580" y="8809462"/>
                </a:lnTo>
                <a:lnTo>
                  <a:pt x="0" y="880946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597962" y="3759195"/>
            <a:ext cx="11063099" cy="3769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50" lvl="1" indent="-377825" algn="l">
              <a:lnSpc>
                <a:spcPts val="4900"/>
              </a:lnSpc>
              <a:buFont typeface="Arial" panose="020B0604020202020204"/>
              <a:buChar char="•"/>
            </a:pPr>
            <a:r>
              <a:rPr lang="en-US" sz="35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Reliable</a:t>
            </a:r>
            <a:r>
              <a:rPr lang="en-US" sz="35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 medical information is hard to access in many areas, and online self-diagnosis can cause misinformation.</a:t>
            </a:r>
            <a:endParaRPr lang="en-US" sz="35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  <a:p>
            <a:pPr marL="755650" lvl="1" indent="-377825" algn="l">
              <a:lnSpc>
                <a:spcPts val="4900"/>
              </a:lnSpc>
              <a:buFont typeface="Arial" panose="020B0604020202020204"/>
              <a:buChar char="•"/>
            </a:pPr>
            <a:r>
              <a:rPr lang="en-US" sz="35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Standard LLMs lack structured reasoning and may give unsafe advice, so improved AI assistants are needed for safe, relevant guidance.</a:t>
            </a:r>
            <a:endParaRPr lang="en-US" sz="35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924696" y="2477218"/>
            <a:ext cx="8438608" cy="761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20"/>
              </a:lnSpc>
            </a:pPr>
            <a:r>
              <a:rPr lang="en-US" sz="6345" spc="63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PROJECT BACKGROUND</a:t>
            </a:r>
            <a:endParaRPr lang="en-US" sz="6345" spc="63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F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073816" y="2600325"/>
            <a:ext cx="8688208" cy="5086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0060"/>
              </a:lnSpc>
            </a:pPr>
            <a:r>
              <a:rPr lang="en-US" sz="16715" spc="501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THANK YOU</a:t>
            </a:r>
            <a:endParaRPr lang="en-US" sz="16715" spc="501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-664261" y="6677503"/>
            <a:ext cx="6103108" cy="4114800"/>
          </a:xfrm>
          <a:custGeom>
            <a:avLst/>
            <a:gdLst/>
            <a:ahLst/>
            <a:cxnLst/>
            <a:rect l="l" t="t" r="r" b="b"/>
            <a:pathLst>
              <a:path w="6103108" h="4114800">
                <a:moveTo>
                  <a:pt x="0" y="0"/>
                </a:moveTo>
                <a:lnTo>
                  <a:pt x="6103109" y="0"/>
                </a:lnTo>
                <a:lnTo>
                  <a:pt x="610310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 flipV="1">
            <a:off x="12184892" y="-1028700"/>
            <a:ext cx="6103108" cy="4114800"/>
          </a:xfrm>
          <a:custGeom>
            <a:avLst/>
            <a:gdLst/>
            <a:ahLst/>
            <a:cxnLst/>
            <a:rect l="l" t="t" r="r" b="b"/>
            <a:pathLst>
              <a:path w="6103108" h="4114800">
                <a:moveTo>
                  <a:pt x="6103108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6103108" y="0"/>
                </a:lnTo>
                <a:lnTo>
                  <a:pt x="6103108" y="411480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254823" y="-455023"/>
            <a:ext cx="5040401" cy="4114800"/>
          </a:xfrm>
          <a:custGeom>
            <a:avLst/>
            <a:gdLst/>
            <a:ahLst/>
            <a:cxnLst/>
            <a:rect l="l" t="t" r="r" b="b"/>
            <a:pathLst>
              <a:path w="5040401" h="4114800">
                <a:moveTo>
                  <a:pt x="0" y="0"/>
                </a:moveTo>
                <a:lnTo>
                  <a:pt x="5040401" y="0"/>
                </a:lnTo>
                <a:lnTo>
                  <a:pt x="504040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572605" y="6043612"/>
            <a:ext cx="2369825" cy="2300885"/>
          </a:xfrm>
          <a:custGeom>
            <a:avLst/>
            <a:gdLst/>
            <a:ahLst/>
            <a:cxnLst/>
            <a:rect l="l" t="t" r="r" b="b"/>
            <a:pathLst>
              <a:path w="2369825" h="2300885">
                <a:moveTo>
                  <a:pt x="0" y="0"/>
                </a:moveTo>
                <a:lnTo>
                  <a:pt x="2369825" y="0"/>
                </a:lnTo>
                <a:lnTo>
                  <a:pt x="2369825" y="2300885"/>
                </a:lnTo>
                <a:lnTo>
                  <a:pt x="0" y="230088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flipV="1">
            <a:off x="0" y="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4114800"/>
                </a:moveTo>
                <a:lnTo>
                  <a:pt x="4114800" y="4114800"/>
                </a:lnTo>
                <a:lnTo>
                  <a:pt x="41148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flipH="1">
            <a:off x="14173200" y="6287097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4114800" y="0"/>
                </a:moveTo>
                <a:lnTo>
                  <a:pt x="0" y="0"/>
                </a:lnTo>
                <a:lnTo>
                  <a:pt x="0" y="4114800"/>
                </a:lnTo>
                <a:lnTo>
                  <a:pt x="4114800" y="4114800"/>
                </a:lnTo>
                <a:lnTo>
                  <a:pt x="411480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F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75679">
            <a:off x="2682522" y="3039966"/>
            <a:ext cx="6516917" cy="6218334"/>
          </a:xfrm>
          <a:custGeom>
            <a:avLst/>
            <a:gdLst/>
            <a:ahLst/>
            <a:cxnLst/>
            <a:rect l="l" t="t" r="r" b="b"/>
            <a:pathLst>
              <a:path w="6516917" h="6218334">
                <a:moveTo>
                  <a:pt x="0" y="0"/>
                </a:moveTo>
                <a:lnTo>
                  <a:pt x="6516917" y="0"/>
                </a:lnTo>
                <a:lnTo>
                  <a:pt x="6516917" y="6218334"/>
                </a:lnTo>
                <a:lnTo>
                  <a:pt x="0" y="6218334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175679">
            <a:off x="9998000" y="3039966"/>
            <a:ext cx="6516917" cy="6218334"/>
          </a:xfrm>
          <a:custGeom>
            <a:avLst/>
            <a:gdLst/>
            <a:ahLst/>
            <a:cxnLst/>
            <a:rect l="l" t="t" r="r" b="b"/>
            <a:pathLst>
              <a:path w="6516917" h="6218334">
                <a:moveTo>
                  <a:pt x="0" y="0"/>
                </a:moveTo>
                <a:lnTo>
                  <a:pt x="6516918" y="0"/>
                </a:lnTo>
                <a:lnTo>
                  <a:pt x="6516918" y="6218334"/>
                </a:lnTo>
                <a:lnTo>
                  <a:pt x="0" y="6218334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944461" y="1883661"/>
            <a:ext cx="10399079" cy="9120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95"/>
              </a:lnSpc>
              <a:spcBef>
                <a:spcPct val="0"/>
              </a:spcBef>
            </a:pPr>
            <a:r>
              <a:rPr lang="en-US" sz="7440" u="none" strike="noStrike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PROJECT GOALS</a:t>
            </a:r>
            <a:endParaRPr lang="en-US" sz="7440" u="none" strike="noStrike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3676708" y="4730115"/>
            <a:ext cx="4528546" cy="2836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0" lvl="1" indent="-291465" algn="l">
              <a:lnSpc>
                <a:spcPts val="3780"/>
              </a:lnSpc>
              <a:buFont typeface="Arial" panose="020B0604020202020204"/>
              <a:buChar char="•"/>
            </a:pPr>
            <a:r>
              <a:rPr lang="en-US" sz="27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Build</a:t>
            </a:r>
            <a:r>
              <a:rPr lang="en-US" sz="27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 a Vietnamese medical agent using ReAct and MedGemma 4B, leveraging retrieval tools.</a:t>
            </a:r>
            <a:endParaRPr lang="en-US" sz="27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861786" y="4491990"/>
            <a:ext cx="4789346" cy="331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0" lvl="1" indent="-291465" algn="l">
              <a:lnSpc>
                <a:spcPts val="3780"/>
              </a:lnSpc>
              <a:buFont typeface="Arial" panose="020B0604020202020204"/>
              <a:buChar char="•"/>
            </a:pPr>
            <a:r>
              <a:rPr lang="en-US" sz="27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F</a:t>
            </a:r>
            <a:r>
              <a:rPr lang="en-US" sz="27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ine-tune the model with Direct Preference Optimization (DPO) to align with ReAct and improve reasoning quality for Vietnamese users.</a:t>
            </a:r>
            <a:endParaRPr lang="en-US" sz="27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0" y="61722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flipH="1" flipV="1">
            <a:off x="14425139" y="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4114800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114800" y="0"/>
                </a:lnTo>
                <a:lnTo>
                  <a:pt x="4114800" y="411480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F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302728" y="3093960"/>
            <a:ext cx="898554" cy="895287"/>
          </a:xfrm>
          <a:custGeom>
            <a:avLst/>
            <a:gdLst/>
            <a:ahLst/>
            <a:cxnLst/>
            <a:rect l="l" t="t" r="r" b="b"/>
            <a:pathLst>
              <a:path w="898554" h="895287">
                <a:moveTo>
                  <a:pt x="0" y="0"/>
                </a:moveTo>
                <a:lnTo>
                  <a:pt x="898554" y="0"/>
                </a:lnTo>
                <a:lnTo>
                  <a:pt x="898554" y="895287"/>
                </a:lnTo>
                <a:lnTo>
                  <a:pt x="0" y="89528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8961724" y="3074910"/>
            <a:ext cx="898554" cy="895287"/>
          </a:xfrm>
          <a:custGeom>
            <a:avLst/>
            <a:gdLst/>
            <a:ahLst/>
            <a:cxnLst/>
            <a:rect l="l" t="t" r="r" b="b"/>
            <a:pathLst>
              <a:path w="898554" h="895287">
                <a:moveTo>
                  <a:pt x="0" y="0"/>
                </a:moveTo>
                <a:lnTo>
                  <a:pt x="898554" y="0"/>
                </a:lnTo>
                <a:lnTo>
                  <a:pt x="898554" y="895287"/>
                </a:lnTo>
                <a:lnTo>
                  <a:pt x="0" y="89528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086718" y="3093960"/>
            <a:ext cx="898554" cy="895287"/>
          </a:xfrm>
          <a:custGeom>
            <a:avLst/>
            <a:gdLst/>
            <a:ahLst/>
            <a:cxnLst/>
            <a:rect l="l" t="t" r="r" b="b"/>
            <a:pathLst>
              <a:path w="898554" h="895287">
                <a:moveTo>
                  <a:pt x="0" y="0"/>
                </a:moveTo>
                <a:lnTo>
                  <a:pt x="898554" y="0"/>
                </a:lnTo>
                <a:lnTo>
                  <a:pt x="898554" y="895287"/>
                </a:lnTo>
                <a:lnTo>
                  <a:pt x="0" y="895287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5" name="AutoShape 5"/>
          <p:cNvSpPr/>
          <p:nvPr/>
        </p:nvSpPr>
        <p:spPr>
          <a:xfrm flipV="1">
            <a:off x="5201282" y="3522554"/>
            <a:ext cx="3760442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9860278" y="3524882"/>
            <a:ext cx="3226440" cy="16722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6180962" y="1730330"/>
            <a:ext cx="5926076" cy="943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435"/>
              </a:lnSpc>
              <a:spcBef>
                <a:spcPct val="0"/>
              </a:spcBef>
            </a:pPr>
            <a:r>
              <a:rPr lang="en-US" sz="6195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TIMELINE</a:t>
            </a:r>
            <a:endParaRPr lang="en-US" sz="6195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8" name="Freeform 8"/>
          <p:cNvSpPr/>
          <p:nvPr/>
        </p:nvSpPr>
        <p:spPr>
          <a:xfrm rot="1175679">
            <a:off x="11781271" y="4628293"/>
            <a:ext cx="4408001" cy="4206041"/>
          </a:xfrm>
          <a:custGeom>
            <a:avLst/>
            <a:gdLst/>
            <a:ahLst/>
            <a:cxnLst/>
            <a:rect l="l" t="t" r="r" b="b"/>
            <a:pathLst>
              <a:path w="4408001" h="4206041">
                <a:moveTo>
                  <a:pt x="0" y="0"/>
                </a:moveTo>
                <a:lnTo>
                  <a:pt x="4408002" y="0"/>
                </a:lnTo>
                <a:lnTo>
                  <a:pt x="4408002" y="4206041"/>
                </a:lnTo>
                <a:lnTo>
                  <a:pt x="0" y="420604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1175679">
            <a:off x="6939999" y="4628293"/>
            <a:ext cx="4408001" cy="4206041"/>
          </a:xfrm>
          <a:custGeom>
            <a:avLst/>
            <a:gdLst/>
            <a:ahLst/>
            <a:cxnLst/>
            <a:rect l="l" t="t" r="r" b="b"/>
            <a:pathLst>
              <a:path w="4408001" h="4206041">
                <a:moveTo>
                  <a:pt x="0" y="0"/>
                </a:moveTo>
                <a:lnTo>
                  <a:pt x="4408002" y="0"/>
                </a:lnTo>
                <a:lnTo>
                  <a:pt x="4408002" y="4206041"/>
                </a:lnTo>
                <a:lnTo>
                  <a:pt x="0" y="420604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1175679">
            <a:off x="2098727" y="4628293"/>
            <a:ext cx="4408001" cy="4206041"/>
          </a:xfrm>
          <a:custGeom>
            <a:avLst/>
            <a:gdLst/>
            <a:ahLst/>
            <a:cxnLst/>
            <a:rect l="l" t="t" r="r" b="b"/>
            <a:pathLst>
              <a:path w="4408001" h="4206041">
                <a:moveTo>
                  <a:pt x="0" y="0"/>
                </a:moveTo>
                <a:lnTo>
                  <a:pt x="4408002" y="0"/>
                </a:lnTo>
                <a:lnTo>
                  <a:pt x="4408002" y="4206041"/>
                </a:lnTo>
                <a:lnTo>
                  <a:pt x="0" y="420604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2554291" y="5465806"/>
            <a:ext cx="3014077" cy="2585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Week 3</a:t>
            </a:r>
            <a:endParaRPr lang="en-US" sz="21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marL="453390" lvl="1" indent="-226695" algn="l">
              <a:lnSpc>
                <a:spcPts val="2940"/>
              </a:lnSpc>
              <a:buFont typeface="Arial" panose="020B0604020202020204"/>
              <a:buChar char="•"/>
            </a:pPr>
            <a:r>
              <a:rPr lang="en-US" sz="21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R</a:t>
            </a:r>
            <a:r>
              <a:rPr lang="en-US" sz="21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L post-prompt training to boost performance</a:t>
            </a:r>
            <a:endParaRPr lang="en-US" sz="21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marL="453390" lvl="1" indent="-226695" algn="l">
              <a:lnSpc>
                <a:spcPts val="2940"/>
              </a:lnSpc>
              <a:buFont typeface="Arial" panose="020B0604020202020204"/>
              <a:buChar char="•"/>
            </a:pPr>
            <a:r>
              <a:rPr lang="en-US" sz="21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Evaluate planning and act abilities, write report</a:t>
            </a:r>
            <a:endParaRPr lang="en-US" sz="21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7752873" y="5280068"/>
            <a:ext cx="2782255" cy="3328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We</a:t>
            </a:r>
            <a:r>
              <a:rPr lang="en-US" sz="21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ek 2</a:t>
            </a:r>
            <a:endParaRPr lang="en-US" sz="21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marL="453390" lvl="1" indent="-226695" algn="l">
              <a:lnSpc>
                <a:spcPts val="2940"/>
              </a:lnSpc>
              <a:buFont typeface="Arial" panose="020B0604020202020204"/>
              <a:buChar char="•"/>
            </a:pPr>
            <a:r>
              <a:rPr lang="en-US" sz="21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Select an environment or simple tasks</a:t>
            </a:r>
            <a:endParaRPr lang="en-US" sz="21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marL="453390" lvl="1" indent="-226695" algn="l">
              <a:lnSpc>
                <a:spcPts val="2940"/>
              </a:lnSpc>
              <a:buFont typeface="Arial" panose="020B0604020202020204"/>
              <a:buChar char="•"/>
            </a:pPr>
            <a:r>
              <a:rPr lang="en-US" sz="21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Build a basic ReAct agent to reason and take action</a:t>
            </a:r>
            <a:endParaRPr lang="en-US" sz="21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algn="l">
              <a:lnSpc>
                <a:spcPts val="2940"/>
              </a:lnSpc>
            </a:pPr>
          </a:p>
        </p:txBody>
      </p:sp>
      <p:sp>
        <p:nvSpPr>
          <p:cNvPr id="13" name="TextBox 13"/>
          <p:cNvSpPr txBox="1"/>
          <p:nvPr/>
        </p:nvSpPr>
        <p:spPr>
          <a:xfrm>
            <a:off x="2949430" y="5233984"/>
            <a:ext cx="2782255" cy="2956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We</a:t>
            </a:r>
            <a:r>
              <a:rPr lang="en-US" sz="21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ek 1</a:t>
            </a:r>
            <a:endParaRPr lang="en-US" sz="21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marL="453390" lvl="1" indent="-226695" algn="l">
              <a:lnSpc>
                <a:spcPts val="2940"/>
              </a:lnSpc>
              <a:buFont typeface="Arial" panose="020B0604020202020204"/>
              <a:buChar char="•"/>
            </a:pPr>
            <a:r>
              <a:rPr lang="en-US" sz="21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Study the ReAct architecture and main components</a:t>
            </a:r>
            <a:endParaRPr lang="en-US" sz="21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marL="453390" lvl="1" indent="-226695" algn="l">
              <a:lnSpc>
                <a:spcPts val="2940"/>
              </a:lnSpc>
              <a:buFont typeface="Arial" panose="020B0604020202020204"/>
              <a:buChar char="•"/>
            </a:pPr>
            <a:r>
              <a:rPr lang="en-US" sz="21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Learn to integrate external APIs</a:t>
            </a:r>
            <a:endParaRPr lang="en-US" sz="21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</p:txBody>
      </p:sp>
      <p:sp>
        <p:nvSpPr>
          <p:cNvPr id="14" name="Freeform 14"/>
          <p:cNvSpPr/>
          <p:nvPr/>
        </p:nvSpPr>
        <p:spPr>
          <a:xfrm flipV="1">
            <a:off x="-250222" y="-103861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4114800"/>
                </a:moveTo>
                <a:lnTo>
                  <a:pt x="4114800" y="4114800"/>
                </a:lnTo>
                <a:lnTo>
                  <a:pt x="41148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 flipH="1" flipV="1">
            <a:off x="14425139" y="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4114800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114800" y="0"/>
                </a:lnTo>
                <a:lnTo>
                  <a:pt x="4114800" y="411480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F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1722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425139" y="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4114800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114800" y="0"/>
                </a:lnTo>
                <a:lnTo>
                  <a:pt x="4114800" y="411480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030028" y="3097825"/>
            <a:ext cx="5452511" cy="5131775"/>
          </a:xfrm>
          <a:custGeom>
            <a:avLst/>
            <a:gdLst/>
            <a:ahLst/>
            <a:cxnLst/>
            <a:rect l="l" t="t" r="r" b="b"/>
            <a:pathLst>
              <a:path w="5452511" h="5131775">
                <a:moveTo>
                  <a:pt x="0" y="0"/>
                </a:moveTo>
                <a:lnTo>
                  <a:pt x="5452511" y="0"/>
                </a:lnTo>
                <a:lnTo>
                  <a:pt x="5452511" y="5131775"/>
                </a:lnTo>
                <a:lnTo>
                  <a:pt x="0" y="51317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744200" y="1595460"/>
            <a:ext cx="8799600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METHODO</a:t>
            </a:r>
            <a:r>
              <a:rPr lang="en-US" sz="65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LOGY</a:t>
            </a:r>
            <a:endParaRPr lang="en-US" sz="65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232057" y="3050200"/>
            <a:ext cx="8041679" cy="5631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60"/>
              </a:lnSpc>
            </a:pPr>
            <a:r>
              <a:rPr lang="en-US" sz="29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The </a:t>
            </a:r>
            <a:r>
              <a:rPr lang="en-US" sz="29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ReAct architecture (Reason + Act) interleaves 3 key steps to synergizes reasoning and acting:</a:t>
            </a:r>
            <a:endParaRPr lang="en-US" sz="29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marL="626110" lvl="1" indent="-313055" algn="l">
              <a:lnSpc>
                <a:spcPts val="4060"/>
              </a:lnSpc>
              <a:buFont typeface="Arial" panose="020B0604020202020204"/>
              <a:buChar char="•"/>
            </a:pPr>
            <a:r>
              <a:rPr lang="en-US" sz="29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Thought: The agent thinks and plans its next move</a:t>
            </a:r>
            <a:endParaRPr lang="en-US" sz="29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marL="626110" lvl="1" indent="-313055" algn="l">
              <a:lnSpc>
                <a:spcPts val="4060"/>
              </a:lnSpc>
              <a:buFont typeface="Arial" panose="020B0604020202020204"/>
              <a:buChar char="•"/>
            </a:pPr>
            <a:r>
              <a:rPr lang="en-US" sz="29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Action: It carries out an action, like searching or asking a question</a:t>
            </a:r>
            <a:endParaRPr lang="en-US" sz="29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marL="626110" lvl="1" indent="-313055" algn="l">
              <a:lnSpc>
                <a:spcPts val="4060"/>
              </a:lnSpc>
              <a:buFont typeface="Arial" panose="020B0604020202020204"/>
              <a:buChar char="•"/>
            </a:pPr>
            <a:r>
              <a:rPr lang="en-US" sz="29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Observation: It reviews the result, updating its understanding before starting the cycle again</a:t>
            </a:r>
            <a:endParaRPr lang="en-US" sz="29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algn="l">
              <a:lnSpc>
                <a:spcPts val="406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F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1722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425139" y="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4114800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114800" y="0"/>
                </a:lnTo>
                <a:lnTo>
                  <a:pt x="4114800" y="411480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3493371" y="2824459"/>
            <a:ext cx="11301259" cy="5904908"/>
          </a:xfrm>
          <a:custGeom>
            <a:avLst/>
            <a:gdLst/>
            <a:ahLst/>
            <a:cxnLst/>
            <a:rect l="l" t="t" r="r" b="b"/>
            <a:pathLst>
              <a:path w="11301259" h="5904908">
                <a:moveTo>
                  <a:pt x="0" y="0"/>
                </a:moveTo>
                <a:lnTo>
                  <a:pt x="11301258" y="0"/>
                </a:lnTo>
                <a:lnTo>
                  <a:pt x="11301258" y="5904907"/>
                </a:lnTo>
                <a:lnTo>
                  <a:pt x="0" y="59049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744200" y="1552575"/>
            <a:ext cx="8799600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MODEL - MEDGEMMA 4B</a:t>
            </a:r>
            <a:endParaRPr lang="en-US" sz="65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220208" y="9001125"/>
            <a:ext cx="9847585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40"/>
              </a:lnSpc>
              <a:spcBef>
                <a:spcPct val="0"/>
              </a:spcBef>
            </a:pPr>
            <a:r>
              <a:rPr lang="en-US" sz="1700" b="1" u="sng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  <a:hlinkClick r:id="rId4" tooltip="https://medgemma.org"/>
              </a:rPr>
              <a:t>MEDGEMMA: ADVANCED AI MODELS FOR MEDICAL TEXT AND IMAGE ANALYSIS</a:t>
            </a:r>
            <a:endParaRPr lang="en-US" sz="1700" b="1" u="sng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  <a:hlinkClick r:id="rId4" tooltip="https://medgemma.org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F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1722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425139" y="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4114800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114800" y="0"/>
                </a:lnTo>
                <a:lnTo>
                  <a:pt x="4114800" y="411480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9749665" y="3883994"/>
            <a:ext cx="7080607" cy="4584693"/>
          </a:xfrm>
          <a:custGeom>
            <a:avLst/>
            <a:gdLst/>
            <a:ahLst/>
            <a:cxnLst/>
            <a:rect l="l" t="t" r="r" b="b"/>
            <a:pathLst>
              <a:path w="7080607" h="4584693">
                <a:moveTo>
                  <a:pt x="0" y="0"/>
                </a:moveTo>
                <a:lnTo>
                  <a:pt x="7080607" y="0"/>
                </a:lnTo>
                <a:lnTo>
                  <a:pt x="7080607" y="4584693"/>
                </a:lnTo>
                <a:lnTo>
                  <a:pt x="0" y="45846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236905" y="3883994"/>
            <a:ext cx="6817387" cy="4584693"/>
          </a:xfrm>
          <a:custGeom>
            <a:avLst/>
            <a:gdLst/>
            <a:ahLst/>
            <a:cxnLst/>
            <a:rect l="l" t="t" r="r" b="b"/>
            <a:pathLst>
              <a:path w="6817387" h="4584693">
                <a:moveTo>
                  <a:pt x="0" y="0"/>
                </a:moveTo>
                <a:lnTo>
                  <a:pt x="6817388" y="0"/>
                </a:lnTo>
                <a:lnTo>
                  <a:pt x="6817388" y="4584693"/>
                </a:lnTo>
                <a:lnTo>
                  <a:pt x="0" y="45846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744200" y="1552575"/>
            <a:ext cx="8799600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DATA - KNOWLEDGE BASE</a:t>
            </a:r>
            <a:endParaRPr lang="en-US" sz="65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236905" y="3205687"/>
            <a:ext cx="6907095" cy="5606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15"/>
              </a:lnSpc>
            </a:pPr>
            <a:r>
              <a:rPr lang="en-US" sz="1580" u="sng">
                <a:solidFill>
                  <a:srgbClr val="000000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rId5" tooltip="https://github.com/XuanHien304/Vietnamese-medical-chatbot-based/blob/main/data/intent_train.json"/>
              </a:rPr>
              <a:t>XuanHien304/Vietnamese-medical-chatbot-based/data/intent_train.json</a:t>
            </a:r>
            <a:endParaRPr lang="en-US" sz="1580" u="sng">
              <a:solidFill>
                <a:srgbClr val="000000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  <a:hlinkClick r:id="rId5" tooltip="https://github.com/XuanHien304/Vietnamese-medical-chatbot-based/blob/main/data/intent_train.json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872779" y="3346371"/>
            <a:ext cx="6834380" cy="279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15"/>
              </a:lnSpc>
            </a:pPr>
            <a:r>
              <a:rPr lang="en-US" sz="1580" u="sng">
                <a:solidFill>
                  <a:srgbClr val="000000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  <a:hlinkClick r:id="rId6" tooltip="https://github.com/PB3002/ViMedical_Disease"/>
              </a:rPr>
              <a:t>PB3002/ViMedical_Disease</a:t>
            </a:r>
            <a:endParaRPr lang="en-US" sz="1580" u="sng">
              <a:solidFill>
                <a:srgbClr val="000000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  <a:hlinkClick r:id="rId6" tooltip="https://github.com/PB3002/ViMedical_Diseas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F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1722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425139" y="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4114800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114800" y="0"/>
                </a:lnTo>
                <a:lnTo>
                  <a:pt x="4114800" y="411480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>
            <a:hlinkClick r:id="rId3" tooltip="https://www.youtube.com/watch?v=HCFTXTn1PHA"/>
          </p:cNvPr>
          <p:cNvSpPr/>
          <p:nvPr/>
        </p:nvSpPr>
        <p:spPr>
          <a:xfrm>
            <a:off x="3382046" y="2594324"/>
            <a:ext cx="11523909" cy="6482199"/>
          </a:xfrm>
          <a:custGeom>
            <a:avLst/>
            <a:gdLst/>
            <a:ahLst/>
            <a:cxnLst/>
            <a:rect l="l" t="t" r="r" b="b"/>
            <a:pathLst>
              <a:path w="11523909" h="6482199">
                <a:moveTo>
                  <a:pt x="0" y="0"/>
                </a:moveTo>
                <a:lnTo>
                  <a:pt x="11523908" y="0"/>
                </a:lnTo>
                <a:lnTo>
                  <a:pt x="11523908" y="6482198"/>
                </a:lnTo>
                <a:lnTo>
                  <a:pt x="0" y="64821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886450" y="1262797"/>
            <a:ext cx="12515100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DIRECT PREFERENCE OPTIMIZATION (DPO)</a:t>
            </a:r>
            <a:endParaRPr lang="en-US" sz="65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701454" y="9258300"/>
            <a:ext cx="10885091" cy="25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40"/>
              </a:lnSpc>
              <a:spcBef>
                <a:spcPct val="0"/>
              </a:spcBef>
            </a:pPr>
            <a:r>
              <a:rPr lang="en-US" sz="1700" b="1" u="sng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  <a:hlinkClick r:id="rId5" tooltip="https://arxiv.org/abs/2305.18290"/>
              </a:rPr>
              <a:t>DIRECT PREFERENCE OPTIMIZATION: YOUR LANGUAGE MODEL IS SECRETLY A REWARD MODEL</a:t>
            </a:r>
            <a:endParaRPr lang="en-US" sz="1700" b="1" u="sng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  <a:hlinkClick r:id="rId5" tooltip="https://arxiv.org/abs/2305.1829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FD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617220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4425139" y="0"/>
            <a:ext cx="4114800" cy="4114800"/>
          </a:xfrm>
          <a:custGeom>
            <a:avLst/>
            <a:gdLst/>
            <a:ahLst/>
            <a:cxnLst/>
            <a:rect l="l" t="t" r="r" b="b"/>
            <a:pathLst>
              <a:path w="4114800" h="4114800">
                <a:moveTo>
                  <a:pt x="4114800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114800" y="0"/>
                </a:lnTo>
                <a:lnTo>
                  <a:pt x="4114800" y="411480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32160" y="3183705"/>
            <a:ext cx="15623680" cy="3339562"/>
          </a:xfrm>
          <a:custGeom>
            <a:avLst/>
            <a:gdLst/>
            <a:ahLst/>
            <a:cxnLst/>
            <a:rect l="l" t="t" r="r" b="b"/>
            <a:pathLst>
              <a:path w="15623680" h="3339562">
                <a:moveTo>
                  <a:pt x="0" y="0"/>
                </a:moveTo>
                <a:lnTo>
                  <a:pt x="15623680" y="0"/>
                </a:lnTo>
                <a:lnTo>
                  <a:pt x="15623680" y="3339562"/>
                </a:lnTo>
                <a:lnTo>
                  <a:pt x="0" y="33395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886450" y="1262797"/>
            <a:ext cx="12515100" cy="100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</a:pPr>
            <a:r>
              <a:rPr lang="en-US" sz="6500">
                <a:solidFill>
                  <a:srgbClr val="000000"/>
                </a:solidFill>
                <a:latin typeface="Anton" panose="00000500000000000000"/>
                <a:ea typeface="Anton" panose="00000500000000000000"/>
                <a:cs typeface="Anton" panose="00000500000000000000"/>
                <a:sym typeface="Anton" panose="00000500000000000000"/>
              </a:rPr>
              <a:t>DIRECT PREFERENCE OPTIMIZATION (DPO)</a:t>
            </a:r>
            <a:endParaRPr lang="en-US" sz="6500">
              <a:solidFill>
                <a:srgbClr val="000000"/>
              </a:solidFill>
              <a:latin typeface="Anton" panose="00000500000000000000"/>
              <a:ea typeface="Anton" panose="00000500000000000000"/>
              <a:cs typeface="Anton" panose="00000500000000000000"/>
              <a:sym typeface="Anton" panose="00000500000000000000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2112689" y="6695876"/>
            <a:ext cx="14062621" cy="915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900" b="1">
                <a:solidFill>
                  <a:srgbClr val="00000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Here, σ denotes the sigmoid function. The first subtraction term imposes a greater penalty when the model assigns higher reward to rejected samples, while the second term increases the likelihood of chosen over rejected responses, promoting model alignment toward more preferred data.</a:t>
            </a:r>
            <a:endParaRPr lang="en-US" sz="1900" b="1">
              <a:solidFill>
                <a:srgbClr val="00000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4274</Words>
  <Application>WPS Presentation</Application>
  <PresentationFormat>On-screen Show (4:3)</PresentationFormat>
  <Paragraphs>121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1" baseType="lpstr">
      <vt:lpstr>Arial</vt:lpstr>
      <vt:lpstr>SimSun</vt:lpstr>
      <vt:lpstr>Wingdings</vt:lpstr>
      <vt:lpstr>Anton</vt:lpstr>
      <vt:lpstr>Arial</vt:lpstr>
      <vt:lpstr>Montserrat Bold</vt:lpstr>
      <vt:lpstr>Montserrat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REL Capstone Project Presentation</dc:title>
  <dc:creator/>
  <cp:lastModifiedBy>NNè Nguyen</cp:lastModifiedBy>
  <cp:revision>3</cp:revision>
  <dcterms:created xsi:type="dcterms:W3CDTF">2006-08-16T00:00:00Z</dcterms:created>
  <dcterms:modified xsi:type="dcterms:W3CDTF">2025-07-22T17:46:47Z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7EEF747F2248416CAFDF2F7961257A79_12</vt:lpwstr>
  </property>
  <property fmtid="{D5CDD505-2E9C-101B-9397-08002B2CF9AE}" pid="3" name="KSOProductBuildVer">
    <vt:lpwstr>2057-12.2.0.21936</vt:lpwstr>
  </property>
</Properties>
</file>

<file path=docProps/thumbnail.jpeg>
</file>